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>
      <a:defRPr lang="tr-T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EF7CA-473B-43C7-A3FF-7E9E6589092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FB7FDD56-1448-42AF-A5E6-5B0DBA345DF7}">
      <dgm:prSet custT="1"/>
      <dgm:spPr/>
      <dgm:t>
        <a:bodyPr/>
        <a:lstStyle/>
        <a:p>
          <a:pPr algn="ctr"/>
          <a:r>
            <a:rPr lang="tr-TR" sz="4400" dirty="0"/>
            <a:t>Sevgili öğrencilerimiz</a:t>
          </a:r>
        </a:p>
      </dgm:t>
    </dgm:pt>
    <dgm:pt modelId="{8D59C1B4-38AB-4BC9-A830-A1F1BD0F301F}" type="parTrans" cxnId="{89C80898-2603-45EC-AFFD-A17392F1BB36}">
      <dgm:prSet/>
      <dgm:spPr/>
      <dgm:t>
        <a:bodyPr/>
        <a:lstStyle/>
        <a:p>
          <a:endParaRPr lang="tr-TR"/>
        </a:p>
      </dgm:t>
    </dgm:pt>
    <dgm:pt modelId="{EED23ED0-E4F0-41D8-AFB8-7E759E09E91A}" type="sibTrans" cxnId="{89C80898-2603-45EC-AFFD-A17392F1BB36}">
      <dgm:prSet/>
      <dgm:spPr/>
      <dgm:t>
        <a:bodyPr/>
        <a:lstStyle/>
        <a:p>
          <a:endParaRPr lang="tr-TR"/>
        </a:p>
      </dgm:t>
    </dgm:pt>
    <dgm:pt modelId="{2A5ABFA8-B8BC-4A70-86DA-254E72999B81}">
      <dgm:prSet/>
      <dgm:spPr/>
      <dgm:t>
        <a:bodyPr/>
        <a:lstStyle/>
        <a:p>
          <a:r>
            <a:rPr lang="tr-TR"/>
            <a:t>Bu broşürde Eğitim Yönetim Sistemi’ne nasıl girişi yapılacağı ve online yapılan derslerinizi nasıl takip etmeniz gerektiği anlatılmaktadır.</a:t>
          </a:r>
        </a:p>
      </dgm:t>
    </dgm:pt>
    <dgm:pt modelId="{BBA85754-58ED-40F5-B49B-FC5B523C2E0C}" type="parTrans" cxnId="{FD84A0C2-4CDA-49E5-83AE-BBE560A943C8}">
      <dgm:prSet/>
      <dgm:spPr/>
      <dgm:t>
        <a:bodyPr/>
        <a:lstStyle/>
        <a:p>
          <a:endParaRPr lang="tr-TR"/>
        </a:p>
      </dgm:t>
    </dgm:pt>
    <dgm:pt modelId="{5057CA9C-135B-42C5-9249-2E47BC4F686D}" type="sibTrans" cxnId="{FD84A0C2-4CDA-49E5-83AE-BBE560A943C8}">
      <dgm:prSet/>
      <dgm:spPr/>
      <dgm:t>
        <a:bodyPr/>
        <a:lstStyle/>
        <a:p>
          <a:endParaRPr lang="tr-TR"/>
        </a:p>
      </dgm:t>
    </dgm:pt>
    <dgm:pt modelId="{C3AA81BA-70B8-4A79-B2AC-20F415CF1FF0}" type="pres">
      <dgm:prSet presAssocID="{344EF7CA-473B-43C7-A3FF-7E9E65890921}" presName="linear" presStyleCnt="0">
        <dgm:presLayoutVars>
          <dgm:animLvl val="lvl"/>
          <dgm:resizeHandles val="exact"/>
        </dgm:presLayoutVars>
      </dgm:prSet>
      <dgm:spPr/>
    </dgm:pt>
    <dgm:pt modelId="{E9C3D5D2-B673-471E-AF6E-CCE803399F49}" type="pres">
      <dgm:prSet presAssocID="{FB7FDD56-1448-42AF-A5E6-5B0DBA345D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BF2588-8C78-4818-AABB-FD02A9E036D7}" type="pres">
      <dgm:prSet presAssocID="{EED23ED0-E4F0-41D8-AFB8-7E759E09E91A}" presName="spacer" presStyleCnt="0"/>
      <dgm:spPr/>
    </dgm:pt>
    <dgm:pt modelId="{25EC613A-FF3F-4531-901D-0861C0716E2D}" type="pres">
      <dgm:prSet presAssocID="{2A5ABFA8-B8BC-4A70-86DA-254E72999B8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0BA430-8705-480E-9297-9EC1B0BE3427}" type="presOf" srcId="{2A5ABFA8-B8BC-4A70-86DA-254E72999B81}" destId="{25EC613A-FF3F-4531-901D-0861C0716E2D}" srcOrd="0" destOrd="0" presId="urn:microsoft.com/office/officeart/2005/8/layout/vList2"/>
    <dgm:cxn modelId="{89C80898-2603-45EC-AFFD-A17392F1BB36}" srcId="{344EF7CA-473B-43C7-A3FF-7E9E65890921}" destId="{FB7FDD56-1448-42AF-A5E6-5B0DBA345DF7}" srcOrd="0" destOrd="0" parTransId="{8D59C1B4-38AB-4BC9-A830-A1F1BD0F301F}" sibTransId="{EED23ED0-E4F0-41D8-AFB8-7E759E09E91A}"/>
    <dgm:cxn modelId="{028E10B7-DA5D-46E4-8CF8-FB3DCCC33C1F}" type="presOf" srcId="{344EF7CA-473B-43C7-A3FF-7E9E65890921}" destId="{C3AA81BA-70B8-4A79-B2AC-20F415CF1FF0}" srcOrd="0" destOrd="0" presId="urn:microsoft.com/office/officeart/2005/8/layout/vList2"/>
    <dgm:cxn modelId="{FD84A0C2-4CDA-49E5-83AE-BBE560A943C8}" srcId="{344EF7CA-473B-43C7-A3FF-7E9E65890921}" destId="{2A5ABFA8-B8BC-4A70-86DA-254E72999B81}" srcOrd="1" destOrd="0" parTransId="{BBA85754-58ED-40F5-B49B-FC5B523C2E0C}" sibTransId="{5057CA9C-135B-42C5-9249-2E47BC4F686D}"/>
    <dgm:cxn modelId="{AA7104F1-016E-4E28-BB10-E482C1275F77}" type="presOf" srcId="{FB7FDD56-1448-42AF-A5E6-5B0DBA345DF7}" destId="{E9C3D5D2-B673-471E-AF6E-CCE803399F49}" srcOrd="0" destOrd="0" presId="urn:microsoft.com/office/officeart/2005/8/layout/vList2"/>
    <dgm:cxn modelId="{17310F8B-0AAC-4A05-875C-4C6A80298C21}" type="presParOf" srcId="{C3AA81BA-70B8-4A79-B2AC-20F415CF1FF0}" destId="{E9C3D5D2-B673-471E-AF6E-CCE803399F49}" srcOrd="0" destOrd="0" presId="urn:microsoft.com/office/officeart/2005/8/layout/vList2"/>
    <dgm:cxn modelId="{F92DB41F-9964-4C3A-9376-81D0CD495CCD}" type="presParOf" srcId="{C3AA81BA-70B8-4A79-B2AC-20F415CF1FF0}" destId="{81BF2588-8C78-4818-AABB-FD02A9E036D7}" srcOrd="1" destOrd="0" presId="urn:microsoft.com/office/officeart/2005/8/layout/vList2"/>
    <dgm:cxn modelId="{C196D778-7912-405E-96CC-89EFC063987F}" type="presParOf" srcId="{C3AA81BA-70B8-4A79-B2AC-20F415CF1FF0}" destId="{25EC613A-FF3F-4531-901D-0861C0716E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D5D2-B673-471E-AF6E-CCE803399F49}">
      <dsp:nvSpPr>
        <dsp:cNvPr id="0" name=""/>
        <dsp:cNvSpPr/>
      </dsp:nvSpPr>
      <dsp:spPr>
        <a:xfrm>
          <a:off x="0" y="12265"/>
          <a:ext cx="10003722" cy="20549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/>
            <a:t>Sevgili öğrencilerimiz</a:t>
          </a:r>
        </a:p>
      </dsp:txBody>
      <dsp:txXfrm>
        <a:off x="100313" y="112578"/>
        <a:ext cx="9803096" cy="1854296"/>
      </dsp:txXfrm>
    </dsp:sp>
    <dsp:sp modelId="{25EC613A-FF3F-4531-901D-0861C0716E2D}">
      <dsp:nvSpPr>
        <dsp:cNvPr id="0" name=""/>
        <dsp:cNvSpPr/>
      </dsp:nvSpPr>
      <dsp:spPr>
        <a:xfrm>
          <a:off x="0" y="2173747"/>
          <a:ext cx="10003722" cy="20549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Bu broşürde Eğitim Yönetim Sistemi’ne nasıl girişi yapılacağı ve online yapılan derslerinizi nasıl takip etmeniz gerektiği anlatılmaktadır.</a:t>
          </a:r>
        </a:p>
      </dsp:txBody>
      <dsp:txXfrm>
        <a:off x="100313" y="2274060"/>
        <a:ext cx="9803096" cy="185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0ED3C-6082-4CEF-9F0B-E75CDAB582B2}" type="datetimeFigureOut">
              <a:rPr lang="tr-TR" smtClean="0"/>
              <a:t>3.10.2024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78801-1B79-403F-8713-6E70862A4D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12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78801-1B79-403F-8713-6E70862A4DE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07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78801-1B79-403F-8713-6E70862A4DE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92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1CEB-7D09-4C83-821A-761C3E5C0E56}" type="datetime1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37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CE60-571F-4284-B8F2-B84BD264F62A}" type="datetime1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12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92E-C364-49A1-AF7B-F28BC7E4B423}" type="datetime1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06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137-1E2A-4FA8-B3AF-61A6C45DD104}" type="datetime1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7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558-C731-4C1A-8A0C-DFBD77DC7C74}" type="datetime1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65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821B-0EE0-4640-9453-D0F1D58414D1}" type="datetime1">
              <a:rPr lang="tr-TR" smtClean="0"/>
              <a:t>3.10.2024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2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6BA-1353-4B2E-82F1-5D323CBE4836}" type="datetime1">
              <a:rPr lang="tr-TR" smtClean="0"/>
              <a:t>3.10.2024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9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8BB7-2FB1-4E4B-90A2-B827022E4AAD}" type="datetime1">
              <a:rPr lang="tr-TR" smtClean="0"/>
              <a:t>3.10.2024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18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4108-9CE7-4529-B0C7-04A826A4B94E}" type="datetime1">
              <a:rPr lang="tr-TR" smtClean="0"/>
              <a:t>3.10.2024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4413-532F-4EFE-B1E8-DCD78BC55760}" type="datetime1">
              <a:rPr lang="tr-TR" smtClean="0"/>
              <a:t>3.10.2024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0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6F67-CDB3-4CCD-8B16-E9F65F1354F1}" type="datetime1">
              <a:rPr lang="tr-TR" smtClean="0"/>
              <a:t>3.10.2024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E563-23AD-4A1B-8665-C664D2A3E279}" type="datetime1">
              <a:rPr lang="tr-TR" smtClean="0"/>
              <a:t>3.10.2024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8206-B743-47E8-AD10-913E3DF913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54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su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78396" y="2574410"/>
            <a:ext cx="10035208" cy="143638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r>
              <a:rPr lang="tr-TR" sz="4800" b="1" dirty="0"/>
              <a:t>KSÜ Sağlık Bilimleri Fakültesi Hemşirelik Bölümü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969" y="508345"/>
            <a:ext cx="1500845" cy="16484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56" y="602767"/>
            <a:ext cx="1503775" cy="1648445"/>
          </a:xfrm>
          <a:prstGeom prst="rect">
            <a:avLst/>
          </a:prstGeom>
        </p:spPr>
      </p:pic>
      <p:sp>
        <p:nvSpPr>
          <p:cNvPr id="3" name="Şerit: Aşağı Bükülmüş 2">
            <a:extLst>
              <a:ext uri="{FF2B5EF4-FFF2-40B4-BE49-F238E27FC236}">
                <a16:creationId xmlns:a16="http://schemas.microsoft.com/office/drawing/2014/main" id="{7E4DCF60-060A-AABF-B1B2-A8FEED7E46A2}"/>
              </a:ext>
            </a:extLst>
          </p:cNvPr>
          <p:cNvSpPr/>
          <p:nvPr/>
        </p:nvSpPr>
        <p:spPr>
          <a:xfrm>
            <a:off x="599661" y="4159368"/>
            <a:ext cx="10992677" cy="2095865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Hemşirelik Bölümü 1. Sınıf Öğrencilerine Yönelik Eğitim Yönetim Sistemi (EYS) Bilgilendirme Broşürü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E0A6AC-0385-C0EE-15C3-67DA4A7B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51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7B3E110-8845-CED0-2DFD-F934D41B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EE1B9130-8034-2395-DBF4-742E516B7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7" y="743821"/>
            <a:ext cx="11275486" cy="5555526"/>
          </a:xfr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10F64347-5007-1FD3-936C-5C1A24F7AC2E}"/>
              </a:ext>
            </a:extLst>
          </p:cNvPr>
          <p:cNvSpPr/>
          <p:nvPr/>
        </p:nvSpPr>
        <p:spPr>
          <a:xfrm>
            <a:off x="430372" y="2668386"/>
            <a:ext cx="1987826" cy="966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Planlanan derse  katılmak için tıklayınız.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94871922-EFC1-4753-5339-FBBF040A968C}"/>
              </a:ext>
            </a:extLst>
          </p:cNvPr>
          <p:cNvCxnSpPr>
            <a:cxnSpLocks/>
          </p:cNvCxnSpPr>
          <p:nvPr/>
        </p:nvCxnSpPr>
        <p:spPr>
          <a:xfrm>
            <a:off x="2418198" y="3027286"/>
            <a:ext cx="2636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:a16="http://schemas.microsoft.com/office/drawing/2014/main" id="{4237AC2E-5A0E-A279-D1C5-5377C105D7AF}"/>
              </a:ext>
            </a:extLst>
          </p:cNvPr>
          <p:cNvSpPr/>
          <p:nvPr/>
        </p:nvSpPr>
        <p:spPr>
          <a:xfrm>
            <a:off x="10928411" y="743821"/>
            <a:ext cx="665825" cy="2346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FEBA505-A144-9B55-7C0C-7D9F58E2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2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7B3E110-8845-CED0-2DFD-F934D41B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EE1B9130-8034-2395-DBF4-742E516B7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7" y="651237"/>
            <a:ext cx="11275486" cy="5555526"/>
          </a:xfr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10F64347-5007-1FD3-936C-5C1A24F7AC2E}"/>
              </a:ext>
            </a:extLst>
          </p:cNvPr>
          <p:cNvSpPr/>
          <p:nvPr/>
        </p:nvSpPr>
        <p:spPr>
          <a:xfrm>
            <a:off x="5521911" y="4369126"/>
            <a:ext cx="2498097" cy="1370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Dersin sorumlu öğretim elemanı ile iletişim kurmak için «Mesaj </a:t>
            </a:r>
            <a:r>
              <a:rPr lang="tr-TR" dirty="0" err="1">
                <a:solidFill>
                  <a:schemeClr val="tx1"/>
                </a:solidFill>
              </a:rPr>
              <a:t>Gönder»i</a:t>
            </a:r>
            <a:r>
              <a:rPr lang="tr-TR" dirty="0">
                <a:solidFill>
                  <a:schemeClr val="tx1"/>
                </a:solidFill>
              </a:rPr>
              <a:t>  tıklayınız.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94871922-EFC1-4753-5339-FBBF040A968C}"/>
              </a:ext>
            </a:extLst>
          </p:cNvPr>
          <p:cNvCxnSpPr>
            <a:cxnSpLocks/>
          </p:cNvCxnSpPr>
          <p:nvPr/>
        </p:nvCxnSpPr>
        <p:spPr>
          <a:xfrm flipV="1">
            <a:off x="8020008" y="2290439"/>
            <a:ext cx="1789817" cy="2078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:a16="http://schemas.microsoft.com/office/drawing/2014/main" id="{4237AC2E-5A0E-A279-D1C5-5377C105D7AF}"/>
              </a:ext>
            </a:extLst>
          </p:cNvPr>
          <p:cNvSpPr/>
          <p:nvPr/>
        </p:nvSpPr>
        <p:spPr>
          <a:xfrm>
            <a:off x="10928411" y="743821"/>
            <a:ext cx="665825" cy="2346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B4A8B3A-8C6B-2A79-8D38-FDE387EC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5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7246A8B-6548-8756-4EB2-50E2FD727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3" y="1018092"/>
            <a:ext cx="10455927" cy="5200735"/>
          </a:xfr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78E821-F1A6-1B9A-72A8-F51A13FF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50B2F39-8E9D-64AC-5063-D5F0D040AA69}"/>
              </a:ext>
            </a:extLst>
          </p:cNvPr>
          <p:cNvSpPr/>
          <p:nvPr/>
        </p:nvSpPr>
        <p:spPr>
          <a:xfrm>
            <a:off x="10566158" y="1027906"/>
            <a:ext cx="727969" cy="2346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DAC8B3B-AFB9-3967-2B95-24A7683F1DB1}"/>
              </a:ext>
            </a:extLst>
          </p:cNvPr>
          <p:cNvSpPr/>
          <p:nvPr/>
        </p:nvSpPr>
        <p:spPr>
          <a:xfrm>
            <a:off x="3192758" y="4352680"/>
            <a:ext cx="2498097" cy="1370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Takvim sekmesini tıklayarak haftalık planlanan dersleri görebilirsiniz.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8E476A8-89F8-54A5-D0C7-8D1279C93DDD}"/>
              </a:ext>
            </a:extLst>
          </p:cNvPr>
          <p:cNvCxnSpPr>
            <a:cxnSpLocks/>
          </p:cNvCxnSpPr>
          <p:nvPr/>
        </p:nvCxnSpPr>
        <p:spPr>
          <a:xfrm flipV="1">
            <a:off x="5720692" y="2565647"/>
            <a:ext cx="2265048" cy="2092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5C30AFE2-A652-BF04-337C-C6D4717DEED7}"/>
              </a:ext>
            </a:extLst>
          </p:cNvPr>
          <p:cNvCxnSpPr>
            <a:cxnSpLocks/>
          </p:cNvCxnSpPr>
          <p:nvPr/>
        </p:nvCxnSpPr>
        <p:spPr>
          <a:xfrm flipV="1">
            <a:off x="4745756" y="1340528"/>
            <a:ext cx="1380080" cy="2959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sim 13">
            <a:extLst>
              <a:ext uri="{FF2B5EF4-FFF2-40B4-BE49-F238E27FC236}">
                <a16:creationId xmlns:a16="http://schemas.microsoft.com/office/drawing/2014/main" id="{79EED9C2-31D6-6801-D2A0-863B6494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E8F955A-4B8F-40B9-81E6-97919973D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2" y="579268"/>
            <a:ext cx="11040775" cy="5699464"/>
          </a:xfr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706E57-F990-02CA-0BA6-3FA6BD7A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Hemşirelik Bölümü 1. Sınıf Öğrencilerine Yönelik Eğitim Yönetim Sistemi (EYS) Bilgilendirme Broşürü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14116C9-08E8-F6F2-5B33-240FF9B9D62E}"/>
              </a:ext>
            </a:extLst>
          </p:cNvPr>
          <p:cNvSpPr/>
          <p:nvPr/>
        </p:nvSpPr>
        <p:spPr>
          <a:xfrm>
            <a:off x="5998101" y="3681877"/>
            <a:ext cx="2906201" cy="1639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EYS kullanımı hakkında detaylı bilgiye ulaşmak için Eğitim365(Yeni arayüz) öğrenci kullanım </a:t>
            </a:r>
            <a:r>
              <a:rPr lang="tr-TR" dirty="0" err="1">
                <a:solidFill>
                  <a:schemeClr val="tx1"/>
                </a:solidFill>
              </a:rPr>
              <a:t>klavuzunu</a:t>
            </a:r>
            <a:r>
              <a:rPr lang="tr-TR" dirty="0">
                <a:solidFill>
                  <a:schemeClr val="tx1"/>
                </a:solidFill>
              </a:rPr>
              <a:t> tıklayınız.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22B3BDBA-9A1B-1953-44DC-A1DE008ADDA7}"/>
              </a:ext>
            </a:extLst>
          </p:cNvPr>
          <p:cNvCxnSpPr>
            <a:cxnSpLocks/>
          </p:cNvCxnSpPr>
          <p:nvPr/>
        </p:nvCxnSpPr>
        <p:spPr>
          <a:xfrm flipH="1" flipV="1">
            <a:off x="4785063" y="2776442"/>
            <a:ext cx="1213038" cy="905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95E9D0D-4047-B212-CF6F-04B0EB247EF9}"/>
              </a:ext>
            </a:extLst>
          </p:cNvPr>
          <p:cNvSpPr/>
          <p:nvPr/>
        </p:nvSpPr>
        <p:spPr>
          <a:xfrm>
            <a:off x="10757124" y="579268"/>
            <a:ext cx="727969" cy="2346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938291D0-AA26-DFFF-8718-CDF5D6572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706E57-F990-02CA-0BA6-3FA6BD7A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5F3A0170-2685-21E8-ED4F-5E791BCDC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" y="579329"/>
            <a:ext cx="8543186" cy="5699342"/>
          </a:xfr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514116C9-08E8-F6F2-5B33-240FF9B9D62E}"/>
              </a:ext>
            </a:extLst>
          </p:cNvPr>
          <p:cNvSpPr/>
          <p:nvPr/>
        </p:nvSpPr>
        <p:spPr>
          <a:xfrm>
            <a:off x="8889171" y="2172672"/>
            <a:ext cx="2906201" cy="1639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EYS kullanımı hakkında detaylı bilgiye ulaşmak için Öğrencilerimiz için EYS Eğitim Videolarını tıklayınız.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22B3BDBA-9A1B-1953-44DC-A1DE008ADDA7}"/>
              </a:ext>
            </a:extLst>
          </p:cNvPr>
          <p:cNvCxnSpPr>
            <a:cxnSpLocks/>
          </p:cNvCxnSpPr>
          <p:nvPr/>
        </p:nvCxnSpPr>
        <p:spPr>
          <a:xfrm flipH="1">
            <a:off x="6338656" y="3812420"/>
            <a:ext cx="2550515" cy="1088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sim 13">
            <a:extLst>
              <a:ext uri="{FF2B5EF4-FFF2-40B4-BE49-F238E27FC236}">
                <a16:creationId xmlns:a16="http://schemas.microsoft.com/office/drawing/2014/main" id="{E6FD8F74-CDA0-0442-B567-3E74F6496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1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FCA6559-F72F-300A-CD8D-C45585693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" y="534068"/>
            <a:ext cx="7572653" cy="5958807"/>
          </a:xfr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DF5B312-0F32-5691-7516-0EEC207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79E7B9A-3415-93E7-DCD3-19BE08B3E424}"/>
              </a:ext>
            </a:extLst>
          </p:cNvPr>
          <p:cNvSpPr/>
          <p:nvPr/>
        </p:nvSpPr>
        <p:spPr>
          <a:xfrm>
            <a:off x="8407153" y="2077375"/>
            <a:ext cx="3388219" cy="327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-Öğrenme yönetim sistemine nasıl girebilirim?</a:t>
            </a:r>
          </a:p>
          <a:p>
            <a:r>
              <a:rPr lang="tr-TR" dirty="0">
                <a:solidFill>
                  <a:schemeClr val="tx1"/>
                </a:solidFill>
              </a:rPr>
              <a:t>-Sistem arayüzünde neler var?</a:t>
            </a:r>
          </a:p>
          <a:p>
            <a:r>
              <a:rPr lang="tr-TR" dirty="0">
                <a:solidFill>
                  <a:schemeClr val="tx1"/>
                </a:solidFill>
              </a:rPr>
              <a:t>-Çevrimiçi test sınavlarına nasıl katılırım?</a:t>
            </a:r>
          </a:p>
          <a:p>
            <a:r>
              <a:rPr lang="tr-TR" dirty="0">
                <a:solidFill>
                  <a:schemeClr val="tx1"/>
                </a:solidFill>
              </a:rPr>
              <a:t>-Çevrimiçi Klasik Sınav ( Ödev Aktivitesi ) nasıl yüklerim?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Konularındaki videoları izleyebilirsiniz.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F11C7B2-4913-D27B-9786-84768397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8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29E8E142-3278-7DAE-8C07-7EB6D67E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04685" y="2190446"/>
            <a:ext cx="9618451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lgerian" panose="04020705040A02060702" pitchFamily="82" charset="0"/>
              </a:rPr>
              <a:t>BAŞARILI VE SAĞLIKLI BİR EĞİTİM ÖĞRETİM YILI DİLERİZ</a:t>
            </a:r>
            <a:r>
              <a:rPr lang="tr-TR" sz="2400" b="1" dirty="0">
                <a:latin typeface="Algerian" panose="04020705040A02060702" pitchFamily="82" charset="0"/>
              </a:rPr>
              <a:t>.</a:t>
            </a:r>
          </a:p>
          <a:p>
            <a:pPr algn="ctr"/>
            <a:endParaRPr lang="tr-TR" i="1" dirty="0">
              <a:latin typeface="Algerian" panose="04020705040A02060702" pitchFamily="82" charset="0"/>
            </a:endParaRPr>
          </a:p>
          <a:p>
            <a:pPr algn="ctr"/>
            <a:endParaRPr lang="tr-TR" i="1" dirty="0">
              <a:latin typeface="Algerian" panose="04020705040A02060702" pitchFamily="82" charset="0"/>
            </a:endParaRPr>
          </a:p>
          <a:p>
            <a:pPr algn="ctr"/>
            <a:endParaRPr lang="tr-TR" i="1" dirty="0">
              <a:latin typeface="Algerian" panose="04020705040A02060702" pitchFamily="82" charset="0"/>
            </a:endParaRPr>
          </a:p>
          <a:p>
            <a:pPr algn="ctr"/>
            <a:endParaRPr lang="tr-TR" i="1" dirty="0">
              <a:latin typeface="Algerian" panose="04020705040A02060702" pitchFamily="82" charset="0"/>
            </a:endParaRPr>
          </a:p>
          <a:p>
            <a:pPr algn="ctr"/>
            <a:endParaRPr lang="tr-TR" i="1" dirty="0">
              <a:latin typeface="Algerian" panose="04020705040A02060702" pitchFamily="82" charset="0"/>
            </a:endParaRPr>
          </a:p>
          <a:p>
            <a:pPr algn="ctr"/>
            <a:endParaRPr lang="tr-TR" i="1" dirty="0">
              <a:latin typeface="Algerian" panose="04020705040A02060702" pitchFamily="82" charset="0"/>
            </a:endParaRPr>
          </a:p>
          <a:p>
            <a:pPr algn="ctr"/>
            <a:r>
              <a:rPr lang="tr-TR" i="1" dirty="0"/>
              <a:t>KSÜ SAĞLIK BİLİMLERİ FAKÜLTESİ HEMŞİRELİK BÖLÜM BAŞKANLIĞI</a:t>
            </a:r>
          </a:p>
        </p:txBody>
      </p:sp>
    </p:spTree>
    <p:extLst>
      <p:ext uri="{BB962C8B-B14F-4D97-AF65-F5344CB8AC3E}">
        <p14:creationId xmlns:p14="http://schemas.microsoft.com/office/powerpoint/2010/main" val="73628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EEA16E-5990-7687-8A91-AB4CA8E1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67DB7CC6-6DB3-1072-B0A9-F349E1F0A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626683"/>
              </p:ext>
            </p:extLst>
          </p:nvPr>
        </p:nvGraphicFramePr>
        <p:xfrm>
          <a:off x="838200" y="942108"/>
          <a:ext cx="10003723" cy="424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sim 10">
            <a:extLst>
              <a:ext uri="{FF2B5EF4-FFF2-40B4-BE49-F238E27FC236}">
                <a16:creationId xmlns:a16="http://schemas.microsoft.com/office/drawing/2014/main" id="{EA873AE7-3F46-83A4-5E36-2F9F11C42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5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94A5DB-8482-6BB7-5EA1-BB184F76384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EYS Sistemine Nasıl Giriş Yapılır? </a:t>
            </a:r>
          </a:p>
        </p:txBody>
      </p:sp>
      <p:pic>
        <p:nvPicPr>
          <p:cNvPr id="5" name="İçerik Yer Tutucusu 4">
            <a:hlinkClick r:id="rId2"/>
            <a:extLst>
              <a:ext uri="{FF2B5EF4-FFF2-40B4-BE49-F238E27FC236}">
                <a16:creationId xmlns:a16="http://schemas.microsoft.com/office/drawing/2014/main" id="{D2B915FB-246E-0E8C-EE5A-2DE9B6F11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5145" y="1849119"/>
            <a:ext cx="10388655" cy="4765167"/>
          </a:xfrm>
          <a:ln>
            <a:solidFill>
              <a:schemeClr val="tx1"/>
            </a:solidFill>
          </a:ln>
        </p:spPr>
      </p:pic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261EF9A2-402A-A79C-A7DF-5523B07AF857}"/>
              </a:ext>
            </a:extLst>
          </p:cNvPr>
          <p:cNvSpPr/>
          <p:nvPr/>
        </p:nvSpPr>
        <p:spPr>
          <a:xfrm>
            <a:off x="7232374" y="1264279"/>
            <a:ext cx="3882887" cy="2164721"/>
          </a:xfrm>
          <a:prstGeom prst="wedgeEllipseCallout">
            <a:avLst>
              <a:gd name="adj1" fmla="val -118615"/>
              <a:gd name="adj2" fmla="val -3691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1. Adım: </a:t>
            </a:r>
            <a:r>
              <a:rPr lang="tr-TR" sz="2400" dirty="0">
                <a:solidFill>
                  <a:schemeClr val="tx1"/>
                </a:solidFill>
              </a:rPr>
              <a:t>Arama motorundan üniversite web sayfasını açınız</a:t>
            </a:r>
          </a:p>
          <a:p>
            <a:pPr algn="ctr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3AC4D54-9C71-42A9-94CE-2D9BF19A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07F7410-83A0-4532-FEE9-A8FC6F6B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C3251FED-BA19-C89D-9E94-ED8B9692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69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EYS’YE NASIL GİRİLİR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142F47A1-9855-1D48-D298-846A3BAF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14" name="İçerik Yer Tutucusu 13">
            <a:extLst>
              <a:ext uri="{FF2B5EF4-FFF2-40B4-BE49-F238E27FC236}">
                <a16:creationId xmlns:a16="http://schemas.microsoft.com/office/drawing/2014/main" id="{D9B1CFA8-198D-C9D1-951A-987FC6F73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9" y="1427821"/>
            <a:ext cx="9502871" cy="4859844"/>
          </a:xfrm>
        </p:spPr>
      </p:pic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C4F38004-3F59-F800-158B-F90EB58216AE}"/>
              </a:ext>
            </a:extLst>
          </p:cNvPr>
          <p:cNvCxnSpPr>
            <a:cxnSpLocks/>
          </p:cNvCxnSpPr>
          <p:nvPr/>
        </p:nvCxnSpPr>
        <p:spPr>
          <a:xfrm flipH="1">
            <a:off x="8153400" y="4942315"/>
            <a:ext cx="953454" cy="6826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6A65FE6-CFEE-F645-8A23-BC5696D4C5CE}"/>
              </a:ext>
            </a:extLst>
          </p:cNvPr>
          <p:cNvSpPr/>
          <p:nvPr/>
        </p:nvSpPr>
        <p:spPr>
          <a:xfrm>
            <a:off x="6944473" y="5481194"/>
            <a:ext cx="1072690" cy="534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468022D-47F6-105D-8391-80F6AF66B1D1}"/>
              </a:ext>
            </a:extLst>
          </p:cNvPr>
          <p:cNvSpPr txBox="1"/>
          <p:nvPr/>
        </p:nvSpPr>
        <p:spPr>
          <a:xfrm>
            <a:off x="8153400" y="4076975"/>
            <a:ext cx="3855543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/>
              <a:t>KSÜ web sayfasından </a:t>
            </a:r>
            <a:r>
              <a:rPr lang="tr-TR" sz="2400" b="1" u="sng" dirty="0" err="1"/>
              <a:t>UZEM’i</a:t>
            </a:r>
            <a:r>
              <a:rPr lang="tr-TR" sz="2400" dirty="0"/>
              <a:t> </a:t>
            </a:r>
          </a:p>
          <a:p>
            <a:r>
              <a:rPr lang="tr-TR" sz="2400" dirty="0"/>
              <a:t>tıklayınız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374B6AA-24C3-C481-3897-48BC48BF7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A58954-0A76-CFE3-9251-5751D975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AF6E1DE7-6807-B5DE-3C85-D03F583C9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1" y="685800"/>
            <a:ext cx="8709891" cy="5486399"/>
          </a:xfrm>
        </p:spPr>
      </p:pic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7F0C403B-E6CC-B099-1CBB-AB5360807019}"/>
              </a:ext>
            </a:extLst>
          </p:cNvPr>
          <p:cNvSpPr/>
          <p:nvPr/>
        </p:nvSpPr>
        <p:spPr>
          <a:xfrm>
            <a:off x="9698182" y="1724128"/>
            <a:ext cx="2229678" cy="1410321"/>
          </a:xfrm>
          <a:prstGeom prst="wedgeEllipseCallout">
            <a:avLst>
              <a:gd name="adj1" fmla="val -119411"/>
              <a:gd name="adj2" fmla="val -496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Sisteme </a:t>
            </a:r>
            <a:r>
              <a:rPr lang="tr-TR" b="1" dirty="0" err="1">
                <a:solidFill>
                  <a:schemeClr val="tx1"/>
                </a:solidFill>
              </a:rPr>
              <a:t>Giriş’i</a:t>
            </a:r>
            <a:r>
              <a:rPr lang="tr-TR" b="1" dirty="0">
                <a:solidFill>
                  <a:schemeClr val="tx1"/>
                </a:solidFill>
              </a:rPr>
              <a:t> tıklayınız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D243270-8EBB-D08E-3966-F261CBC50B2C}"/>
              </a:ext>
            </a:extLst>
          </p:cNvPr>
          <p:cNvSpPr/>
          <p:nvPr/>
        </p:nvSpPr>
        <p:spPr>
          <a:xfrm>
            <a:off x="7241308" y="1490559"/>
            <a:ext cx="1037535" cy="467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0464052-A168-1E33-8F35-FC2231CDE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7C0B25B-70F8-CE03-FE13-203C09E0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74435BAE-3B7F-717C-3383-3E56F3218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5" y="1231521"/>
            <a:ext cx="9385350" cy="4921662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2B9FDE3-5D29-4503-5E9F-92A255C447D4}"/>
              </a:ext>
            </a:extLst>
          </p:cNvPr>
          <p:cNvSpPr txBox="1"/>
          <p:nvPr/>
        </p:nvSpPr>
        <p:spPr>
          <a:xfrm>
            <a:off x="364151" y="2461969"/>
            <a:ext cx="288566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1- OBS kullanıcı adı ve şifresi</a:t>
            </a:r>
          </a:p>
          <a:p>
            <a:pPr algn="ctr"/>
            <a:r>
              <a:rPr lang="tr-TR" sz="2400" dirty="0"/>
              <a:t>veya</a:t>
            </a:r>
          </a:p>
          <a:p>
            <a:pPr algn="ctr"/>
            <a:r>
              <a:rPr lang="tr-TR" sz="2400" dirty="0"/>
              <a:t>2- E-Devlet ile </a:t>
            </a:r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giriş yapınız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D54D132-0306-1C16-C6BD-6C4EE287B7C5}"/>
              </a:ext>
            </a:extLst>
          </p:cNvPr>
          <p:cNvSpPr/>
          <p:nvPr/>
        </p:nvSpPr>
        <p:spPr>
          <a:xfrm>
            <a:off x="4128655" y="3421639"/>
            <a:ext cx="2662381" cy="374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k: Sol 7">
            <a:extLst>
              <a:ext uri="{FF2B5EF4-FFF2-40B4-BE49-F238E27FC236}">
                <a16:creationId xmlns:a16="http://schemas.microsoft.com/office/drawing/2014/main" id="{536D1318-AE60-930A-42A7-303DD11583CE}"/>
              </a:ext>
            </a:extLst>
          </p:cNvPr>
          <p:cNvSpPr/>
          <p:nvPr/>
        </p:nvSpPr>
        <p:spPr>
          <a:xfrm>
            <a:off x="3339866" y="3551610"/>
            <a:ext cx="698734" cy="114319"/>
          </a:xfrm>
          <a:prstGeom prst="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CE97C65-F897-2366-7B47-14007A01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AA2FA96-0171-5613-ECB4-7190538D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7A07A68-C9C3-348D-002C-6D3995AE5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2" y="570428"/>
            <a:ext cx="10758399" cy="57171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5B8EA9-D193-18C0-9B4B-9642AF654A0D}"/>
              </a:ext>
            </a:extLst>
          </p:cNvPr>
          <p:cNvSpPr/>
          <p:nvPr/>
        </p:nvSpPr>
        <p:spPr>
          <a:xfrm>
            <a:off x="8277833" y="2518539"/>
            <a:ext cx="2564090" cy="1963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Almış olduğunuz dersler ana sayfada listelenmektedir.</a:t>
            </a:r>
          </a:p>
        </p:txBody>
      </p:sp>
      <p:sp>
        <p:nvSpPr>
          <p:cNvPr id="11" name="Sağ Ayraç 10">
            <a:extLst>
              <a:ext uri="{FF2B5EF4-FFF2-40B4-BE49-F238E27FC236}">
                <a16:creationId xmlns:a16="http://schemas.microsoft.com/office/drawing/2014/main" id="{A426DB22-C85D-C4C8-4A9C-5DB668528C24}"/>
              </a:ext>
            </a:extLst>
          </p:cNvPr>
          <p:cNvSpPr/>
          <p:nvPr/>
        </p:nvSpPr>
        <p:spPr>
          <a:xfrm>
            <a:off x="7641397" y="1415839"/>
            <a:ext cx="461913" cy="416922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C992179E-A54D-EC19-72BC-75E191BE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5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7B3E110-8845-CED0-2DFD-F934D41B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47E5F13-BB17-7284-C3B7-9F88C0F64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1" y="549513"/>
            <a:ext cx="10758399" cy="57171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10F64347-5007-1FD3-936C-5C1A24F7AC2E}"/>
              </a:ext>
            </a:extLst>
          </p:cNvPr>
          <p:cNvSpPr/>
          <p:nvPr/>
        </p:nvSpPr>
        <p:spPr>
          <a:xfrm>
            <a:off x="737232" y="3034920"/>
            <a:ext cx="1987826" cy="966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Derse giriş yapmak için üzerini tıklayınız.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342BC40B-13E1-F477-1E23-653E67A28E03}"/>
              </a:ext>
            </a:extLst>
          </p:cNvPr>
          <p:cNvCxnSpPr>
            <a:cxnSpLocks/>
          </p:cNvCxnSpPr>
          <p:nvPr/>
        </p:nvCxnSpPr>
        <p:spPr>
          <a:xfrm flipV="1">
            <a:off x="1731145" y="4001294"/>
            <a:ext cx="0" cy="766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94871922-EFC1-4753-5339-FBBF040A968C}"/>
              </a:ext>
            </a:extLst>
          </p:cNvPr>
          <p:cNvCxnSpPr>
            <a:cxnSpLocks/>
          </p:cNvCxnSpPr>
          <p:nvPr/>
        </p:nvCxnSpPr>
        <p:spPr>
          <a:xfrm>
            <a:off x="1731145" y="4767309"/>
            <a:ext cx="11807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sim 20">
            <a:extLst>
              <a:ext uri="{FF2B5EF4-FFF2-40B4-BE49-F238E27FC236}">
                <a16:creationId xmlns:a16="http://schemas.microsoft.com/office/drawing/2014/main" id="{60878E2C-8709-4D2E-DFF6-89B6D962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7B3E110-8845-CED0-2DFD-F934D41B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Hemşirelik Bölümü 1. Sınıf Öğrencilerine Yönelik Eğitim Yönetim Sistemi (EYS) Bilgilendirme Broşürü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AAAE192-3D40-F967-252C-258B814A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" y="848449"/>
            <a:ext cx="11047172" cy="5161101"/>
          </a:xfr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10F64347-5007-1FD3-936C-5C1A24F7AC2E}"/>
              </a:ext>
            </a:extLst>
          </p:cNvPr>
          <p:cNvSpPr/>
          <p:nvPr/>
        </p:nvSpPr>
        <p:spPr>
          <a:xfrm>
            <a:off x="650578" y="3218802"/>
            <a:ext cx="1987826" cy="966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Tamamlanmış dersi dinlemek videoya tıklayınız.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94871922-EFC1-4753-5339-FBBF040A968C}"/>
              </a:ext>
            </a:extLst>
          </p:cNvPr>
          <p:cNvCxnSpPr>
            <a:cxnSpLocks/>
          </p:cNvCxnSpPr>
          <p:nvPr/>
        </p:nvCxnSpPr>
        <p:spPr>
          <a:xfrm>
            <a:off x="2716567" y="3701989"/>
            <a:ext cx="2636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:a16="http://schemas.microsoft.com/office/drawing/2014/main" id="{4237AC2E-5A0E-A279-D1C5-5377C105D7AF}"/>
              </a:ext>
            </a:extLst>
          </p:cNvPr>
          <p:cNvSpPr/>
          <p:nvPr/>
        </p:nvSpPr>
        <p:spPr>
          <a:xfrm>
            <a:off x="10839634" y="848449"/>
            <a:ext cx="665825" cy="2346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18E372D-735E-31BC-D030-0C6DF120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0"/>
            <a:ext cx="998257" cy="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1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